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Klein" panose="020B0604020202020204" charset="0"/>
      <p:regular r:id="rId20"/>
    </p:embeddedFont>
    <p:embeddedFont>
      <p:font typeface="Klein Bold" panose="020B0604020202020204" charset="0"/>
      <p:regular r:id="rId21"/>
    </p:embeddedFont>
    <p:embeddedFont>
      <p:font typeface="Open Sans" panose="020B0606030504020204" pitchFamily="34" charset="0"/>
      <p:regular r:id="rId22"/>
    </p:embeddedFont>
    <p:embeddedFont>
      <p:font typeface="Roboto" panose="02000000000000000000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087100">
                <a:moveTo>
                  <a:pt x="0" y="0"/>
                </a:moveTo>
                <a:lnTo>
                  <a:pt x="18288000" y="0"/>
                </a:lnTo>
                <a:lnTo>
                  <a:pt x="18288000" y="11087100"/>
                </a:lnTo>
                <a:lnTo>
                  <a:pt x="0" y="11087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3412" y="3981"/>
            <a:ext cx="18284588" cy="1028302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C52FF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19200"/>
            <a:ext cx="9082845" cy="387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7"/>
              </a:lnSpc>
            </a:pPr>
            <a:r>
              <a:rPr lang="en-US" sz="10017" b="1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Presentación</a:t>
            </a:r>
          </a:p>
          <a:p>
            <a:pPr algn="l">
              <a:lnSpc>
                <a:spcPts val="9917"/>
              </a:lnSpc>
            </a:pPr>
            <a:r>
              <a:rPr lang="en-US" sz="10017" b="1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de Proyecto </a:t>
            </a:r>
            <a:r>
              <a:rPr lang="en-US" sz="10017" b="1" dirty="0" err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AulaClass</a:t>
            </a:r>
            <a:endParaRPr lang="en-US" sz="10017" b="1" dirty="0">
              <a:solidFill>
                <a:srgbClr val="FFFFFF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470775"/>
            <a:ext cx="4052292" cy="175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9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INTEGRANTES: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9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Jordy Bazán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9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Sebastián Salamanca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9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Tomás González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6208" y="7470775"/>
            <a:ext cx="2535585" cy="8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9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PROFESOR: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9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Patricio Soto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6201" y="7470775"/>
            <a:ext cx="1943100" cy="1330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97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SECCIÓN: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97" dirty="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003D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endParaRPr lang="en-US" sz="2500" spc="297" dirty="0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44229" y="68304"/>
            <a:ext cx="8123863" cy="10218696"/>
          </a:xfrm>
          <a:custGeom>
            <a:avLst/>
            <a:gdLst/>
            <a:ahLst/>
            <a:cxnLst/>
            <a:rect l="l" t="t" r="r" b="b"/>
            <a:pathLst>
              <a:path w="8123863" h="10218696">
                <a:moveTo>
                  <a:pt x="0" y="0"/>
                </a:moveTo>
                <a:lnTo>
                  <a:pt x="8123863" y="0"/>
                </a:lnTo>
                <a:lnTo>
                  <a:pt x="8123863" y="10218696"/>
                </a:lnTo>
                <a:lnTo>
                  <a:pt x="0" y="10218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1190625"/>
            <a:ext cx="6215529" cy="312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120"/>
              </a:lnSpc>
              <a:spcBef>
                <a:spcPct val="0"/>
              </a:spcBef>
            </a:pPr>
            <a:r>
              <a:rPr lang="en-US" sz="8202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Diagrama de Base de datos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8213" y="560061"/>
            <a:ext cx="14671895" cy="10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238"/>
              </a:lnSpc>
              <a:spcBef>
                <a:spcPct val="0"/>
              </a:spcBef>
            </a:pPr>
            <a:r>
              <a:rPr lang="en-US" sz="832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Diagrama de casos de uso</a:t>
            </a:r>
          </a:p>
        </p:txBody>
      </p:sp>
      <p:sp>
        <p:nvSpPr>
          <p:cNvPr id="3" name="Freeform 3"/>
          <p:cNvSpPr/>
          <p:nvPr/>
        </p:nvSpPr>
        <p:spPr>
          <a:xfrm>
            <a:off x="4602721" y="1875579"/>
            <a:ext cx="9082558" cy="8094829"/>
          </a:xfrm>
          <a:custGeom>
            <a:avLst/>
            <a:gdLst/>
            <a:ahLst/>
            <a:cxnLst/>
            <a:rect l="l" t="t" r="r" b="b"/>
            <a:pathLst>
              <a:path w="9082558" h="8094829">
                <a:moveTo>
                  <a:pt x="0" y="0"/>
                </a:moveTo>
                <a:lnTo>
                  <a:pt x="9082558" y="0"/>
                </a:lnTo>
                <a:lnTo>
                  <a:pt x="9082558" y="8094830"/>
                </a:lnTo>
                <a:lnTo>
                  <a:pt x="0" y="809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09601" y="5491509"/>
            <a:ext cx="3600139" cy="1705566"/>
          </a:xfrm>
          <a:custGeom>
            <a:avLst/>
            <a:gdLst/>
            <a:ahLst/>
            <a:cxnLst/>
            <a:rect l="l" t="t" r="r" b="b"/>
            <a:pathLst>
              <a:path w="3600139" h="1705566">
                <a:moveTo>
                  <a:pt x="0" y="0"/>
                </a:moveTo>
                <a:lnTo>
                  <a:pt x="3600139" y="0"/>
                </a:lnTo>
                <a:lnTo>
                  <a:pt x="3600139" y="1705565"/>
                </a:lnTo>
                <a:lnTo>
                  <a:pt x="0" y="170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011622" y="5447822"/>
            <a:ext cx="1420904" cy="1792939"/>
          </a:xfrm>
          <a:custGeom>
            <a:avLst/>
            <a:gdLst/>
            <a:ahLst/>
            <a:cxnLst/>
            <a:rect l="l" t="t" r="r" b="b"/>
            <a:pathLst>
              <a:path w="1420904" h="1792939">
                <a:moveTo>
                  <a:pt x="0" y="0"/>
                </a:moveTo>
                <a:lnTo>
                  <a:pt x="1420904" y="0"/>
                </a:lnTo>
                <a:lnTo>
                  <a:pt x="1420904" y="1792939"/>
                </a:lnTo>
                <a:lnTo>
                  <a:pt x="0" y="1792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631948" y="5447822"/>
            <a:ext cx="2023698" cy="2019651"/>
          </a:xfrm>
          <a:custGeom>
            <a:avLst/>
            <a:gdLst/>
            <a:ahLst/>
            <a:cxnLst/>
            <a:rect l="l" t="t" r="r" b="b"/>
            <a:pathLst>
              <a:path w="2023698" h="2019651">
                <a:moveTo>
                  <a:pt x="0" y="0"/>
                </a:moveTo>
                <a:lnTo>
                  <a:pt x="2023698" y="0"/>
                </a:lnTo>
                <a:lnTo>
                  <a:pt x="2023698" y="2019651"/>
                </a:lnTo>
                <a:lnTo>
                  <a:pt x="0" y="2019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2156152" y="2819527"/>
            <a:ext cx="1907037" cy="2270597"/>
          </a:xfrm>
          <a:custGeom>
            <a:avLst/>
            <a:gdLst/>
            <a:ahLst/>
            <a:cxnLst/>
            <a:rect l="l" t="t" r="r" b="b"/>
            <a:pathLst>
              <a:path w="1907037" h="2270597">
                <a:moveTo>
                  <a:pt x="0" y="0"/>
                </a:moveTo>
                <a:lnTo>
                  <a:pt x="1907037" y="0"/>
                </a:lnTo>
                <a:lnTo>
                  <a:pt x="1907037" y="2270597"/>
                </a:lnTo>
                <a:lnTo>
                  <a:pt x="0" y="227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653" r="-5561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851957" y="3085815"/>
            <a:ext cx="1740234" cy="1887551"/>
          </a:xfrm>
          <a:custGeom>
            <a:avLst/>
            <a:gdLst/>
            <a:ahLst/>
            <a:cxnLst/>
            <a:rect l="l" t="t" r="r" b="b"/>
            <a:pathLst>
              <a:path w="1740234" h="1887551">
                <a:moveTo>
                  <a:pt x="0" y="0"/>
                </a:moveTo>
                <a:lnTo>
                  <a:pt x="1740235" y="0"/>
                </a:lnTo>
                <a:lnTo>
                  <a:pt x="1740235" y="1887552"/>
                </a:lnTo>
                <a:lnTo>
                  <a:pt x="0" y="1887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28" r="-4979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614314" y="3085815"/>
            <a:ext cx="2041331" cy="2041331"/>
          </a:xfrm>
          <a:custGeom>
            <a:avLst/>
            <a:gdLst/>
            <a:ahLst/>
            <a:cxnLst/>
            <a:rect l="l" t="t" r="r" b="b"/>
            <a:pathLst>
              <a:path w="2041331" h="2041331">
                <a:moveTo>
                  <a:pt x="0" y="0"/>
                </a:moveTo>
                <a:lnTo>
                  <a:pt x="2041332" y="0"/>
                </a:lnTo>
                <a:lnTo>
                  <a:pt x="2041332" y="2041331"/>
                </a:lnTo>
                <a:lnTo>
                  <a:pt x="0" y="2041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28700" y="1190625"/>
            <a:ext cx="6317600" cy="10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238"/>
              </a:lnSpc>
              <a:spcBef>
                <a:spcPct val="0"/>
              </a:spcBef>
            </a:pPr>
            <a:r>
              <a:rPr lang="en-US" sz="832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Tecnologías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194411"/>
            <a:ext cx="6261157" cy="242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449" lvl="1" indent="-368224" algn="l">
              <a:lnSpc>
                <a:spcPts val="4775"/>
              </a:lnSpc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FrontEnd: HTML + CSS </a:t>
            </a:r>
          </a:p>
          <a:p>
            <a:pPr marL="736449" lvl="1" indent="-368224" algn="l">
              <a:lnSpc>
                <a:spcPts val="4775"/>
              </a:lnSpc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BackEnd: Django, Python</a:t>
            </a:r>
          </a:p>
          <a:p>
            <a:pPr marL="736449" lvl="1" indent="-368224" algn="l">
              <a:lnSpc>
                <a:spcPts val="4775"/>
              </a:lnSpc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BBDD: SQLite</a:t>
            </a:r>
          </a:p>
          <a:p>
            <a:pPr marL="736449" lvl="1" indent="-368224" algn="l">
              <a:lnSpc>
                <a:spcPts val="4775"/>
              </a:lnSpc>
              <a:buFont typeface="Arial"/>
              <a:buChar char="•"/>
            </a:pPr>
            <a:r>
              <a:rPr lang="en-US" sz="3411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Hosting: Render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541" y="1659264"/>
            <a:ext cx="8402117" cy="5784880"/>
          </a:xfrm>
          <a:custGeom>
            <a:avLst/>
            <a:gdLst/>
            <a:ahLst/>
            <a:cxnLst/>
            <a:rect l="l" t="t" r="r" b="b"/>
            <a:pathLst>
              <a:path w="8402117" h="5784880">
                <a:moveTo>
                  <a:pt x="0" y="0"/>
                </a:moveTo>
                <a:lnTo>
                  <a:pt x="8402117" y="0"/>
                </a:lnTo>
                <a:lnTo>
                  <a:pt x="8402117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144000" y="1659264"/>
            <a:ext cx="8390884" cy="5784880"/>
          </a:xfrm>
          <a:custGeom>
            <a:avLst/>
            <a:gdLst/>
            <a:ahLst/>
            <a:cxnLst/>
            <a:rect l="l" t="t" r="r" b="b"/>
            <a:pathLst>
              <a:path w="8390884" h="5784880">
                <a:moveTo>
                  <a:pt x="0" y="0"/>
                </a:moveTo>
                <a:lnTo>
                  <a:pt x="8390884" y="0"/>
                </a:lnTo>
                <a:lnTo>
                  <a:pt x="8390884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4942942" y="7550416"/>
            <a:ext cx="8149433" cy="2001997"/>
          </a:xfrm>
          <a:custGeom>
            <a:avLst/>
            <a:gdLst/>
            <a:ahLst/>
            <a:cxnLst/>
            <a:rect l="l" t="t" r="r" b="b"/>
            <a:pathLst>
              <a:path w="8149433" h="2001997">
                <a:moveTo>
                  <a:pt x="0" y="0"/>
                </a:moveTo>
                <a:lnTo>
                  <a:pt x="8149433" y="0"/>
                </a:lnTo>
                <a:lnTo>
                  <a:pt x="8149433" y="2001997"/>
                </a:lnTo>
                <a:lnTo>
                  <a:pt x="0" y="2001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028700" y="560061"/>
            <a:ext cx="7132264" cy="10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238"/>
              </a:lnSpc>
              <a:spcBef>
                <a:spcPct val="0"/>
              </a:spcBef>
            </a:pPr>
            <a:r>
              <a:rPr lang="en-US" sz="832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Cronograma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671" y="2816963"/>
            <a:ext cx="8390321" cy="3819043"/>
          </a:xfrm>
          <a:custGeom>
            <a:avLst/>
            <a:gdLst/>
            <a:ahLst/>
            <a:cxnLst/>
            <a:rect l="l" t="t" r="r" b="b"/>
            <a:pathLst>
              <a:path w="8390321" h="3819043">
                <a:moveTo>
                  <a:pt x="0" y="0"/>
                </a:moveTo>
                <a:lnTo>
                  <a:pt x="8390321" y="0"/>
                </a:lnTo>
                <a:lnTo>
                  <a:pt x="8390321" y="3819042"/>
                </a:lnTo>
                <a:lnTo>
                  <a:pt x="0" y="3819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8980306" y="2816963"/>
            <a:ext cx="8905540" cy="3819043"/>
          </a:xfrm>
          <a:custGeom>
            <a:avLst/>
            <a:gdLst/>
            <a:ahLst/>
            <a:cxnLst/>
            <a:rect l="l" t="t" r="r" b="b"/>
            <a:pathLst>
              <a:path w="8905540" h="3819043">
                <a:moveTo>
                  <a:pt x="0" y="0"/>
                </a:moveTo>
                <a:lnTo>
                  <a:pt x="8905540" y="0"/>
                </a:lnTo>
                <a:lnTo>
                  <a:pt x="8905540" y="3819042"/>
                </a:lnTo>
                <a:lnTo>
                  <a:pt x="0" y="3819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7132264" cy="10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238"/>
              </a:lnSpc>
              <a:spcBef>
                <a:spcPct val="0"/>
              </a:spcBef>
            </a:pPr>
            <a:r>
              <a:rPr lang="en-US" sz="832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Costos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90625"/>
            <a:ext cx="3953478" cy="10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238"/>
              </a:lnSpc>
              <a:spcBef>
                <a:spcPct val="0"/>
              </a:spcBef>
            </a:pPr>
            <a:r>
              <a:rPr lang="en-US" sz="832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Riesgos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963035"/>
            <a:ext cx="1022346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Durante el desarrollo del proyecto, el nombre que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previamente habíamos establecido, fue utilizado.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957482" y="0"/>
            <a:ext cx="6330518" cy="10287000"/>
            <a:chOff x="0" y="0"/>
            <a:chExt cx="1667297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7297" cy="2709333"/>
            </a:xfrm>
            <a:custGeom>
              <a:avLst/>
              <a:gdLst/>
              <a:ahLst/>
              <a:cxnLst/>
              <a:rect l="l" t="t" r="r" b="b"/>
              <a:pathLst>
                <a:path w="1667297" h="2709333">
                  <a:moveTo>
                    <a:pt x="0" y="0"/>
                  </a:moveTo>
                  <a:lnTo>
                    <a:pt x="1667297" y="0"/>
                  </a:lnTo>
                  <a:lnTo>
                    <a:pt x="16672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667297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90625"/>
            <a:ext cx="4432692" cy="109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238"/>
              </a:lnSpc>
              <a:spcBef>
                <a:spcPct val="0"/>
              </a:spcBef>
            </a:pPr>
            <a:r>
              <a:rPr lang="en-US" sz="832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Pruebas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925039" y="2839032"/>
            <a:ext cx="3725977" cy="537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Pruebas Caja Negra: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24 pruebas ejecutadas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100% Tasa de Aprobación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472733" lvl="1" indent="-236367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Seguridad: 5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472733" lvl="1" indent="-236367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Usuarios: 8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472733" lvl="1" indent="-236367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Académico: 7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472733" lvl="1" indent="-236367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Reportes: 4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960556" y="0"/>
            <a:ext cx="3327444" cy="10287000"/>
            <a:chOff x="0" y="0"/>
            <a:chExt cx="87636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6364" cy="2709333"/>
            </a:xfrm>
            <a:custGeom>
              <a:avLst/>
              <a:gdLst/>
              <a:ahLst/>
              <a:cxnLst/>
              <a:rect l="l" t="t" r="r" b="b"/>
              <a:pathLst>
                <a:path w="876364" h="2709333">
                  <a:moveTo>
                    <a:pt x="0" y="0"/>
                  </a:moveTo>
                  <a:lnTo>
                    <a:pt x="876364" y="0"/>
                  </a:lnTo>
                  <a:lnTo>
                    <a:pt x="8763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76364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822591" y="2839032"/>
            <a:ext cx="4033561" cy="270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Google Lighthouse:</a:t>
            </a:r>
          </a:p>
          <a:p>
            <a:pPr algn="l">
              <a:lnSpc>
                <a:spcPts val="2976"/>
              </a:lnSpc>
            </a:pPr>
            <a:endParaRPr lang="en-US" sz="2126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algn="l"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Rendimiento (98%): Garantiza tiempos de carga mínimos, optimizando el tiempo de los docentes.</a:t>
            </a:r>
          </a:p>
          <a:p>
            <a:pPr algn="l">
              <a:lnSpc>
                <a:spcPts val="3797"/>
              </a:lnSpc>
            </a:pPr>
            <a:endParaRPr lang="en-US" sz="2126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839032"/>
            <a:ext cx="3725977" cy="537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Pruebas Caja Negra: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24 pruebas ejecutadas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92% Tasa de Aprobación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472733" lvl="1" indent="-236367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Seguridad: 5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472733" lvl="1" indent="-236367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Usuarios: 8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472733" lvl="1" indent="-236367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Académico: 7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472733" lvl="1" indent="-236367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Reportes: 4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7900" y="2376990"/>
            <a:ext cx="1767146" cy="3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Primer ciclo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64289" y="2376990"/>
            <a:ext cx="2240759" cy="3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Segundo ciclo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8281" y="8640445"/>
            <a:ext cx="1380232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Subir notas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7900" y="8925560"/>
            <a:ext cx="2000994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 Modificar notas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26444" y="8239391"/>
            <a:ext cx="1303906" cy="3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Fallidas: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24473" y="2376990"/>
            <a:ext cx="2240759" cy="3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189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Rendimiento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90625"/>
            <a:ext cx="5594804" cy="21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238"/>
              </a:lnSpc>
              <a:spcBef>
                <a:spcPct val="0"/>
              </a:spcBef>
            </a:pPr>
            <a:r>
              <a:rPr lang="en-US" sz="832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Mejoras futuras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984158"/>
            <a:ext cx="4988374" cy="307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375" lvl="1" indent="-307687" algn="l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Registro de colegios</a:t>
            </a:r>
          </a:p>
          <a:p>
            <a:pPr marL="615375" lvl="1" indent="-307687" algn="l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Sistema de notificaciones y permisos internos</a:t>
            </a:r>
          </a:p>
          <a:p>
            <a:pPr marL="652216" lvl="1" indent="-326108" algn="l">
              <a:lnSpc>
                <a:spcPts val="4229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Función de citaciones de apoderados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57674" y="1190625"/>
            <a:ext cx="6301626" cy="21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238"/>
              </a:lnSpc>
              <a:spcBef>
                <a:spcPct val="0"/>
              </a:spcBef>
            </a:pPr>
            <a:r>
              <a:rPr lang="en-US" sz="832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Lecciones aprendidas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57674" y="4095975"/>
            <a:ext cx="4988374" cy="2000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375" lvl="1" indent="-307687" algn="l">
              <a:lnSpc>
                <a:spcPts val="3990"/>
              </a:lnSpc>
              <a:buFont typeface="Arial"/>
              <a:buChar char="•"/>
            </a:pPr>
            <a:r>
              <a:rPr lang="en-US" sz="285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La comunicación para el trabajo en equipo es clave</a:t>
            </a:r>
          </a:p>
          <a:p>
            <a:pPr algn="l">
              <a:lnSpc>
                <a:spcPts val="3990"/>
              </a:lnSpc>
            </a:pPr>
            <a:endParaRPr lang="en-US" sz="2850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C52FF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72571" y="1963328"/>
            <a:ext cx="12486729" cy="354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3"/>
              </a:lnSpc>
            </a:pPr>
            <a:r>
              <a:rPr lang="en-US" sz="13771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¡Muchas 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0246" y="0"/>
            <a:ext cx="10127754" cy="1511366"/>
            <a:chOff x="0" y="0"/>
            <a:chExt cx="2667392" cy="398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7392" cy="398055"/>
            </a:xfrm>
            <a:custGeom>
              <a:avLst/>
              <a:gdLst/>
              <a:ahLst/>
              <a:cxnLst/>
              <a:rect l="l" t="t" r="r" b="b"/>
              <a:pathLst>
                <a:path w="2667392" h="398055">
                  <a:moveTo>
                    <a:pt x="0" y="0"/>
                  </a:moveTo>
                  <a:lnTo>
                    <a:pt x="2667392" y="0"/>
                  </a:lnTo>
                  <a:lnTo>
                    <a:pt x="2667392" y="398055"/>
                  </a:lnTo>
                  <a:lnTo>
                    <a:pt x="0" y="398055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667392" cy="464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60246" y="1028700"/>
            <a:ext cx="10137279" cy="3848111"/>
            <a:chOff x="0" y="0"/>
            <a:chExt cx="6350000" cy="24104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2410460"/>
            </a:xfrm>
            <a:custGeom>
              <a:avLst/>
              <a:gdLst/>
              <a:ahLst/>
              <a:cxnLst/>
              <a:rect l="l" t="t" r="r" b="b"/>
              <a:pathLst>
                <a:path w="6350000" h="2410460">
                  <a:moveTo>
                    <a:pt x="0" y="0"/>
                  </a:moveTo>
                  <a:lnTo>
                    <a:pt x="6350000" y="0"/>
                  </a:lnTo>
                  <a:lnTo>
                    <a:pt x="6350000" y="2410460"/>
                  </a:lnTo>
                  <a:lnTo>
                    <a:pt x="0" y="2410460"/>
                  </a:lnTo>
                  <a:close/>
                </a:path>
              </a:pathLst>
            </a:custGeom>
            <a:blipFill>
              <a:blip r:embed="rId2"/>
              <a:stretch>
                <a:fillRect t="-3166" b="-31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01122" y="5011448"/>
            <a:ext cx="5491460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10"/>
              </a:lnSpc>
              <a:spcBef>
                <a:spcPct val="0"/>
              </a:spcBef>
            </a:pPr>
            <a:r>
              <a:rPr lang="en-US" sz="9000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P</a:t>
            </a:r>
            <a:r>
              <a:rPr lang="en-US" sz="9000" b="1" u="none" strike="noStrike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roblema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01122" y="6289304"/>
            <a:ext cx="12777337" cy="296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7"/>
              </a:lnSpc>
              <a:spcBef>
                <a:spcPct val="0"/>
              </a:spcBef>
            </a:pPr>
            <a:r>
              <a:rPr lang="en-US" sz="2812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E</a:t>
            </a:r>
            <a:r>
              <a:rPr lang="en-US" sz="2812" u="none" strike="noStrike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n Chile, los libros de clases físicos han sido por años la base para registrar asistencia, notas y anotaciones pero presentan limitaciones como el acceso lento, errores frecuentes, riesgo de pérdida y uso restringido a un docente a la vez. Estas dificultades evidencian la necesidad de modernizar el sistema mediante una solución tecnológica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6031" y="0"/>
            <a:ext cx="5381969" cy="10287000"/>
            <a:chOff x="0" y="0"/>
            <a:chExt cx="141747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7473" cy="2709333"/>
            </a:xfrm>
            <a:custGeom>
              <a:avLst/>
              <a:gdLst/>
              <a:ahLst/>
              <a:cxnLst/>
              <a:rect l="l" t="t" r="r" b="b"/>
              <a:pathLst>
                <a:path w="1417473" h="2709333">
                  <a:moveTo>
                    <a:pt x="0" y="0"/>
                  </a:moveTo>
                  <a:lnTo>
                    <a:pt x="1417473" y="0"/>
                  </a:lnTo>
                  <a:lnTo>
                    <a:pt x="14174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1747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73455" y="150906"/>
            <a:ext cx="2415517" cy="2415508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31" r="-2493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73455" y="7449796"/>
            <a:ext cx="2415517" cy="2415508"/>
            <a:chOff x="0" y="0"/>
            <a:chExt cx="6350025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t="-24932" b="-249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3951" y="2055874"/>
            <a:ext cx="4986794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10"/>
              </a:lnSpc>
              <a:spcBef>
                <a:spcPct val="0"/>
              </a:spcBef>
            </a:pPr>
            <a:r>
              <a:rPr lang="en-US" sz="9000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Solución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3951" y="3869071"/>
            <a:ext cx="9696856" cy="312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4"/>
              </a:lnSpc>
              <a:spcBef>
                <a:spcPct val="0"/>
              </a:spcBef>
            </a:pPr>
            <a:r>
              <a:rPr lang="en-US" sz="296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La solución propuesta consiste en una aplicación web, que sustituye y complementa las funciones del libro de clases tradicional como registrar notas, asistencia y anotaciones, además añade la gestión de usuarios y alumnos, un historial de cambios y la generación de reportes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073455" y="3935746"/>
            <a:ext cx="2415517" cy="2415508"/>
            <a:chOff x="0" y="0"/>
            <a:chExt cx="6350025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4931" r="-2493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26595" y="0"/>
            <a:ext cx="6661405" cy="10287000"/>
            <a:chOff x="0" y="0"/>
            <a:chExt cx="17544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4444" cy="2709333"/>
            </a:xfrm>
            <a:custGeom>
              <a:avLst/>
              <a:gdLst/>
              <a:ahLst/>
              <a:cxnLst/>
              <a:rect l="l" t="t" r="r" b="b"/>
              <a:pathLst>
                <a:path w="1754444" h="2709333">
                  <a:moveTo>
                    <a:pt x="0" y="0"/>
                  </a:moveTo>
                  <a:lnTo>
                    <a:pt x="1754444" y="0"/>
                  </a:lnTo>
                  <a:lnTo>
                    <a:pt x="17544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754444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26595" y="3502342"/>
            <a:ext cx="6661405" cy="3717689"/>
            <a:chOff x="0" y="0"/>
            <a:chExt cx="4319094" cy="24104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9094" cy="2410460"/>
            </a:xfrm>
            <a:custGeom>
              <a:avLst/>
              <a:gdLst/>
              <a:ahLst/>
              <a:cxnLst/>
              <a:rect l="l" t="t" r="r" b="b"/>
              <a:pathLst>
                <a:path w="4319094" h="2410460">
                  <a:moveTo>
                    <a:pt x="0" y="0"/>
                  </a:moveTo>
                  <a:lnTo>
                    <a:pt x="4319094" y="0"/>
                  </a:lnTo>
                  <a:lnTo>
                    <a:pt x="4319094" y="2410460"/>
                  </a:lnTo>
                  <a:lnTo>
                    <a:pt x="0" y="2410460"/>
                  </a:lnTo>
                  <a:close/>
                </a:path>
              </a:pathLst>
            </a:custGeom>
            <a:blipFill>
              <a:blip r:embed="rId2"/>
              <a:stretch>
                <a:fillRect t="-9689" b="-968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00150"/>
            <a:ext cx="5861774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10"/>
              </a:lnSpc>
              <a:spcBef>
                <a:spcPct val="0"/>
              </a:spcBef>
            </a:pPr>
            <a:r>
              <a:rPr lang="en-US" sz="9000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Beneficios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1228" y="3195758"/>
            <a:ext cx="10312939" cy="492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2"/>
              </a:lnSpc>
              <a:spcBef>
                <a:spcPct val="0"/>
              </a:spcBef>
            </a:pPr>
            <a:r>
              <a:rPr lang="en-US" sz="3108" spc="369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Esta aplicación web beneficia a docentes y equipos pedagógicos al automatizar tareas manuales, reduciendo errores y tiempo administrativo. Además, garantiza la seguridad de los datos, permite el acceso remoto simultáneo y facilita la toma de decisiones mediante reportes rápidos y un historial organizado de las acciones realizadas en el sistema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33" y="-3045"/>
            <a:ext cx="4800827" cy="10287000"/>
            <a:chOff x="0" y="0"/>
            <a:chExt cx="126441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4415" cy="2709333"/>
            </a:xfrm>
            <a:custGeom>
              <a:avLst/>
              <a:gdLst/>
              <a:ahLst/>
              <a:cxnLst/>
              <a:rect l="l" t="t" r="r" b="b"/>
              <a:pathLst>
                <a:path w="1264415" h="2709333">
                  <a:moveTo>
                    <a:pt x="0" y="0"/>
                  </a:moveTo>
                  <a:lnTo>
                    <a:pt x="1264415" y="0"/>
                  </a:lnTo>
                  <a:lnTo>
                    <a:pt x="12644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64415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242367" y="791288"/>
            <a:ext cx="5714113" cy="8467012"/>
            <a:chOff x="0" y="0"/>
            <a:chExt cx="3727450" cy="5523230"/>
          </a:xfrm>
        </p:grpSpPr>
        <p:sp>
          <p:nvSpPr>
            <p:cNvPr id="6" name="Freeform 6"/>
            <p:cNvSpPr/>
            <p:nvPr/>
          </p:nvSpPr>
          <p:spPr>
            <a:xfrm>
              <a:off x="63500" y="63500"/>
              <a:ext cx="3600450" cy="5396230"/>
            </a:xfrm>
            <a:custGeom>
              <a:avLst/>
              <a:gdLst/>
              <a:ahLst/>
              <a:cxnLst/>
              <a:rect l="l" t="t" r="r" b="b"/>
              <a:pathLst>
                <a:path w="3600450" h="5396230">
                  <a:moveTo>
                    <a:pt x="0" y="0"/>
                  </a:moveTo>
                  <a:lnTo>
                    <a:pt x="3600450" y="0"/>
                  </a:lnTo>
                  <a:lnTo>
                    <a:pt x="3600450" y="5396230"/>
                  </a:lnTo>
                  <a:lnTo>
                    <a:pt x="0" y="5396230"/>
                  </a:lnTo>
                  <a:close/>
                </a:path>
              </a:pathLst>
            </a:custGeom>
            <a:blipFill>
              <a:blip r:embed="rId2"/>
              <a:stretch>
                <a:fillRect l="-103249" r="-22979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727450" cy="5523230"/>
            </a:xfrm>
            <a:custGeom>
              <a:avLst/>
              <a:gdLst/>
              <a:ahLst/>
              <a:cxnLst/>
              <a:rect l="l" t="t" r="r" b="b"/>
              <a:pathLst>
                <a:path w="3727450" h="5523230">
                  <a:moveTo>
                    <a:pt x="3727450" y="5523230"/>
                  </a:moveTo>
                  <a:lnTo>
                    <a:pt x="0" y="5523230"/>
                  </a:lnTo>
                  <a:lnTo>
                    <a:pt x="0" y="0"/>
                  </a:lnTo>
                  <a:lnTo>
                    <a:pt x="3727450" y="0"/>
                  </a:lnTo>
                  <a:lnTo>
                    <a:pt x="3727450" y="5523230"/>
                  </a:lnTo>
                  <a:close/>
                  <a:moveTo>
                    <a:pt x="127000" y="5396230"/>
                  </a:moveTo>
                  <a:lnTo>
                    <a:pt x="3600450" y="5396230"/>
                  </a:lnTo>
                  <a:lnTo>
                    <a:pt x="3600450" y="127000"/>
                  </a:lnTo>
                  <a:lnTo>
                    <a:pt x="127000" y="127000"/>
                  </a:lnTo>
                  <a:lnTo>
                    <a:pt x="127000" y="5396230"/>
                  </a:lnTo>
                  <a:close/>
                </a:path>
              </a:pathLst>
            </a:custGeom>
            <a:gradFill rotWithShape="1">
              <a:gsLst>
                <a:gs pos="0">
                  <a:srgbClr val="A89198">
                    <a:alpha val="0"/>
                  </a:srgbClr>
                </a:gs>
                <a:gs pos="100000">
                  <a:srgbClr val="463B49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18589" y="3792062"/>
            <a:ext cx="7425774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10"/>
              </a:lnSpc>
              <a:spcBef>
                <a:spcPct val="0"/>
              </a:spcBef>
            </a:pPr>
            <a:r>
              <a:rPr lang="en-US" sz="9000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Alcance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0555" y="5259863"/>
            <a:ext cx="9008745" cy="2978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96"/>
              </a:lnSpc>
              <a:spcBef>
                <a:spcPct val="0"/>
              </a:spcBef>
            </a:pPr>
            <a:r>
              <a:rPr lang="en-US" sz="2426" u="none" strike="noStrike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AulaClass busca modernizar la forma en que los colegios registran y gestionan la información académica, reemplazando el libro de clases tradicional por una aplicación web simple y funcional.</a:t>
            </a:r>
          </a:p>
          <a:p>
            <a:pPr marL="0" lvl="0" indent="0" algn="l">
              <a:lnSpc>
                <a:spcPts val="3396"/>
              </a:lnSpc>
              <a:spcBef>
                <a:spcPct val="0"/>
              </a:spcBef>
            </a:pPr>
            <a:endParaRPr lang="en-US" sz="2426" u="none" strike="noStrike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0" lvl="0" indent="0" algn="l">
              <a:lnSpc>
                <a:spcPts val="3396"/>
              </a:lnSpc>
              <a:spcBef>
                <a:spcPct val="0"/>
              </a:spcBef>
            </a:pPr>
            <a:r>
              <a:rPr lang="en-US" sz="2426" u="none" strike="noStrike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la aplicación no está orientado al uso directo por parte de estudiantes o apoderados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1282" y="0"/>
            <a:ext cx="8646718" cy="10287000"/>
            <a:chOff x="0" y="0"/>
            <a:chExt cx="227732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7325" cy="2709333"/>
            </a:xfrm>
            <a:custGeom>
              <a:avLst/>
              <a:gdLst/>
              <a:ahLst/>
              <a:cxnLst/>
              <a:rect l="l" t="t" r="r" b="b"/>
              <a:pathLst>
                <a:path w="2277325" h="2709333">
                  <a:moveTo>
                    <a:pt x="0" y="0"/>
                  </a:moveTo>
                  <a:lnTo>
                    <a:pt x="2277325" y="0"/>
                  </a:lnTo>
                  <a:lnTo>
                    <a:pt x="227732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277325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 flipV="1">
            <a:off x="11697152" y="2989861"/>
            <a:ext cx="0" cy="8504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 flipV="1">
            <a:off x="11697152" y="1160189"/>
            <a:ext cx="0" cy="83145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1456669" y="432719"/>
            <a:ext cx="480966" cy="48096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56669" y="4033391"/>
            <a:ext cx="480966" cy="4809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56669" y="5696339"/>
            <a:ext cx="480966" cy="48096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56669" y="7626739"/>
            <a:ext cx="480966" cy="4809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56669" y="2281416"/>
            <a:ext cx="480966" cy="4809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1697152" y="4717487"/>
            <a:ext cx="0" cy="79524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AutoShape 23"/>
          <p:cNvSpPr/>
          <p:nvPr/>
        </p:nvSpPr>
        <p:spPr>
          <a:xfrm flipV="1">
            <a:off x="11697152" y="6418533"/>
            <a:ext cx="0" cy="105117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028700" y="4063736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1028700" y="1769472"/>
            <a:ext cx="8172688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10"/>
              </a:lnSpc>
              <a:spcBef>
                <a:spcPct val="0"/>
              </a:spcBef>
            </a:pPr>
            <a:r>
              <a:rPr lang="en-US" sz="9000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Metodología Cascada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89331" y="366044"/>
            <a:ext cx="434168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Analisis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89331" y="2214741"/>
            <a:ext cx="434168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Diseño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89331" y="3966716"/>
            <a:ext cx="434168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Implementación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89331" y="924845"/>
            <a:ext cx="5069969" cy="106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El proceso comienza definiendo el problema y los objetivos, identificando a los actores del sistema y determinando las funcionalidades necesarias para cubrir sus necesidades.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89331" y="2773542"/>
            <a:ext cx="4341682" cy="106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Incluye el diseño de la base de datos y la elaboración de diagramas UML que permiten representar la estructura y funcionamiento del sistema.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89331" y="4564602"/>
            <a:ext cx="4341682" cy="80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Comprende la construcción del backend y del frontend, junto con la conexión e integración de la base de datos.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89331" y="5629664"/>
            <a:ext cx="434168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Pruebas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89331" y="6226565"/>
            <a:ext cx="4341682" cy="106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Consiste en verificar el funcionamiento correcto de cada módulo y asegurar el cumplimiento de medidas básicas de seguridad.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89331" y="7560064"/>
            <a:ext cx="434168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Despliegue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89331" y="8309365"/>
            <a:ext cx="4341682" cy="133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Incluye el despliegue de la aplicación en un servidor local o en la nube, la entrega del proyecto, la corrección de errores detectados y la consideración de futuras mejoras.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29255" y="0"/>
            <a:ext cx="6858745" cy="10287000"/>
            <a:chOff x="0" y="0"/>
            <a:chExt cx="1283966" cy="1925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3966" cy="1925740"/>
            </a:xfrm>
            <a:custGeom>
              <a:avLst/>
              <a:gdLst/>
              <a:ahLst/>
              <a:cxnLst/>
              <a:rect l="l" t="t" r="r" b="b"/>
              <a:pathLst>
                <a:path w="1283966" h="1925740">
                  <a:moveTo>
                    <a:pt x="0" y="0"/>
                  </a:moveTo>
                  <a:lnTo>
                    <a:pt x="1283966" y="0"/>
                  </a:lnTo>
                  <a:lnTo>
                    <a:pt x="1283966" y="1925740"/>
                  </a:lnTo>
                  <a:lnTo>
                    <a:pt x="0" y="19257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83966" cy="199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51876" y="3972868"/>
            <a:ext cx="6413502" cy="2827254"/>
          </a:xfrm>
          <a:custGeom>
            <a:avLst/>
            <a:gdLst/>
            <a:ahLst/>
            <a:cxnLst/>
            <a:rect l="l" t="t" r="r" b="b"/>
            <a:pathLst>
              <a:path w="6413502" h="2827254">
                <a:moveTo>
                  <a:pt x="0" y="0"/>
                </a:moveTo>
                <a:lnTo>
                  <a:pt x="6413503" y="0"/>
                </a:lnTo>
                <a:lnTo>
                  <a:pt x="6413503" y="2827254"/>
                </a:lnTo>
                <a:lnTo>
                  <a:pt x="0" y="2827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56994" y="1200150"/>
            <a:ext cx="7826206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10"/>
              </a:lnSpc>
              <a:spcBef>
                <a:spcPct val="0"/>
              </a:spcBef>
            </a:pPr>
            <a:r>
              <a:rPr lang="en-US" sz="9000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Arquitectura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994" y="2663938"/>
            <a:ext cx="9812588" cy="613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AulaClass</a:t>
            </a:r>
            <a:r>
              <a:rPr lang="en-US" sz="2660" u="none" strike="noStrike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 se encuentra desarrollado bajo la arquitectura MTV (Model–Template–View), la cual es el patrón estructural propio de Django. Este modelo organiza el sistema en tres capas separadas:</a:t>
            </a:r>
          </a:p>
          <a:p>
            <a:pPr marL="0" lvl="0" indent="0" algn="l">
              <a:lnSpc>
                <a:spcPts val="3724"/>
              </a:lnSpc>
              <a:spcBef>
                <a:spcPct val="0"/>
              </a:spcBef>
            </a:pPr>
            <a:endParaRPr lang="en-US" sz="2660" u="none" strike="noStrike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574320" lvl="1" indent="-287160" algn="l">
              <a:lnSpc>
                <a:spcPts val="3724"/>
              </a:lnSpc>
              <a:buFont typeface="Arial"/>
              <a:buChar char="•"/>
            </a:pPr>
            <a:r>
              <a:rPr lang="en-US" sz="2660" u="none" strike="noStrike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Modelo: Responsable de la lógica de datos.</a:t>
            </a:r>
          </a:p>
          <a:p>
            <a:pPr marL="0" lvl="0" indent="0" algn="l">
              <a:lnSpc>
                <a:spcPts val="3724"/>
              </a:lnSpc>
              <a:spcBef>
                <a:spcPct val="0"/>
              </a:spcBef>
            </a:pPr>
            <a:endParaRPr lang="en-US" sz="2660" u="none" strike="noStrike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574320" lvl="1" indent="-287160" algn="l">
              <a:lnSpc>
                <a:spcPts val="3724"/>
              </a:lnSpc>
              <a:buFont typeface="Arial"/>
              <a:buChar char="•"/>
            </a:pPr>
            <a:r>
              <a:rPr lang="en-US" sz="2660" u="none" strike="noStrike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Template: Encargado de la interfaz y renderización visual.</a:t>
            </a:r>
          </a:p>
          <a:p>
            <a:pPr marL="0" lvl="0" indent="0" algn="l">
              <a:lnSpc>
                <a:spcPts val="3724"/>
              </a:lnSpc>
              <a:spcBef>
                <a:spcPct val="0"/>
              </a:spcBef>
            </a:pPr>
            <a:endParaRPr lang="en-US" sz="2660" u="none" strike="noStrike">
              <a:solidFill>
                <a:srgbClr val="000000"/>
              </a:solidFill>
              <a:latin typeface="Klein"/>
              <a:ea typeface="Klein"/>
              <a:cs typeface="Klein"/>
              <a:sym typeface="Klein"/>
            </a:endParaRPr>
          </a:p>
          <a:p>
            <a:pPr marL="574320" lvl="1" indent="-287160" algn="l">
              <a:lnSpc>
                <a:spcPts val="3724"/>
              </a:lnSpc>
              <a:buFont typeface="Arial"/>
              <a:buChar char="•"/>
            </a:pPr>
            <a:r>
              <a:rPr lang="en-US" sz="2660" u="none" strike="noStrike">
                <a:solidFill>
                  <a:srgbClr val="000000"/>
                </a:solidFill>
                <a:latin typeface="Klein"/>
                <a:ea typeface="Klein"/>
                <a:cs typeface="Klein"/>
                <a:sym typeface="Klein"/>
              </a:rPr>
              <a:t>Vista: Actúa como controlador gestionando solicitudes, lógica de aplicación y comunicación entre modelo y template.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9768" y="1200150"/>
            <a:ext cx="9431003" cy="119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10"/>
              </a:lnSpc>
              <a:spcBef>
                <a:spcPct val="0"/>
              </a:spcBef>
            </a:pPr>
            <a:r>
              <a:rPr lang="en-US" sz="9000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Requerimientos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858745" cy="10287000"/>
            <a:chOff x="0" y="0"/>
            <a:chExt cx="1283966" cy="19257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3966" cy="1925740"/>
            </a:xfrm>
            <a:custGeom>
              <a:avLst/>
              <a:gdLst/>
              <a:ahLst/>
              <a:cxnLst/>
              <a:rect l="l" t="t" r="r" b="b"/>
              <a:pathLst>
                <a:path w="1283966" h="1925740">
                  <a:moveTo>
                    <a:pt x="0" y="0"/>
                  </a:moveTo>
                  <a:lnTo>
                    <a:pt x="1283966" y="0"/>
                  </a:lnTo>
                  <a:lnTo>
                    <a:pt x="1283966" y="1925740"/>
                  </a:lnTo>
                  <a:lnTo>
                    <a:pt x="0" y="192574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283966" cy="199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6858745" cy="10287000"/>
          </a:xfrm>
          <a:custGeom>
            <a:avLst/>
            <a:gdLst/>
            <a:ahLst/>
            <a:cxnLst/>
            <a:rect l="l" t="t" r="r" b="b"/>
            <a:pathLst>
              <a:path w="6858745" h="10287000">
                <a:moveTo>
                  <a:pt x="0" y="0"/>
                </a:moveTo>
                <a:lnTo>
                  <a:pt x="6858745" y="0"/>
                </a:lnTo>
                <a:lnTo>
                  <a:pt x="68587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555" r="-5856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7044968" y="3045446"/>
            <a:ext cx="2798754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Registrar notas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Registrar asistencia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Registrar anotaciones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Generar reportes de alumnos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05002" y="3045446"/>
            <a:ext cx="3132552" cy="333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Crear cursos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Registrar docentes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Registrar alumnos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Registrar asignaturas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Asignar asignaturas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Asignar profesor jefe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Generar reportes de alumnos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98833" y="3045446"/>
            <a:ext cx="311738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 anotaciones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Registrar anotaciones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05002" y="6769898"/>
            <a:ext cx="3709112" cy="25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Todas las funcionalidades anteriores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Cambiar contraseñas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Historial de cambio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Registrar todo tipo de usuarios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13992" y="2653640"/>
            <a:ext cx="914573" cy="40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11"/>
              </a:lnSpc>
              <a:spcBef>
                <a:spcPct val="0"/>
              </a:spcBef>
            </a:pPr>
            <a:r>
              <a:rPr lang="en-US" sz="294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UTP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16305" y="2653640"/>
            <a:ext cx="1656080" cy="40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11"/>
              </a:lnSpc>
              <a:spcBef>
                <a:spcPct val="0"/>
              </a:spcBef>
            </a:pPr>
            <a:r>
              <a:rPr lang="en-US" sz="294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Docente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27992" y="2685452"/>
            <a:ext cx="1859063" cy="40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11"/>
              </a:lnSpc>
              <a:spcBef>
                <a:spcPct val="0"/>
              </a:spcBef>
            </a:pPr>
            <a:r>
              <a:rPr lang="en-US" sz="294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Inspector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6396" y="6409904"/>
            <a:ext cx="2826324" cy="40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11"/>
              </a:lnSpc>
              <a:spcBef>
                <a:spcPct val="0"/>
              </a:spcBef>
            </a:pPr>
            <a:r>
              <a:rPr lang="en-US" sz="2941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Administrador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7782" y="358059"/>
            <a:ext cx="10652437" cy="104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09"/>
              </a:lnSpc>
              <a:spcBef>
                <a:spcPct val="0"/>
              </a:spcBef>
            </a:pPr>
            <a:r>
              <a:rPr lang="en-US" sz="7888" b="1">
                <a:solidFill>
                  <a:srgbClr val="8C52FF"/>
                </a:solidFill>
                <a:latin typeface="Klein Bold"/>
                <a:ea typeface="Klein Bold"/>
                <a:cs typeface="Klein Bold"/>
                <a:sym typeface="Klein Bold"/>
              </a:rPr>
              <a:t>Diagrama de clases</a:t>
            </a:r>
          </a:p>
        </p:txBody>
      </p:sp>
      <p:sp>
        <p:nvSpPr>
          <p:cNvPr id="3" name="Freeform 3"/>
          <p:cNvSpPr/>
          <p:nvPr/>
        </p:nvSpPr>
        <p:spPr>
          <a:xfrm>
            <a:off x="4806582" y="1401124"/>
            <a:ext cx="8674836" cy="8885876"/>
          </a:xfrm>
          <a:custGeom>
            <a:avLst/>
            <a:gdLst/>
            <a:ahLst/>
            <a:cxnLst/>
            <a:rect l="l" t="t" r="r" b="b"/>
            <a:pathLst>
              <a:path w="8674836" h="8885876">
                <a:moveTo>
                  <a:pt x="0" y="0"/>
                </a:moveTo>
                <a:lnTo>
                  <a:pt x="8674836" y="0"/>
                </a:lnTo>
                <a:lnTo>
                  <a:pt x="8674836" y="8885876"/>
                </a:lnTo>
                <a:lnTo>
                  <a:pt x="0" y="8885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" r="-29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644</Words>
  <Application>Microsoft Office PowerPoint</Application>
  <PresentationFormat>Personalizado</PresentationFormat>
  <Paragraphs>117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Roboto</vt:lpstr>
      <vt:lpstr>Klein Bold</vt:lpstr>
      <vt:lpstr>Calibri</vt:lpstr>
      <vt:lpstr>Klein</vt:lpstr>
      <vt:lpstr>Arial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AulaClass</dc:title>
  <cp:lastModifiedBy>TOMAS GONZALEZ RODRIGUEZ</cp:lastModifiedBy>
  <cp:revision>2</cp:revision>
  <dcterms:created xsi:type="dcterms:W3CDTF">2006-08-16T00:00:00Z</dcterms:created>
  <dcterms:modified xsi:type="dcterms:W3CDTF">2025-12-01T01:56:53Z</dcterms:modified>
  <dc:identifier>DAG5p_fH_xg</dc:identifier>
</cp:coreProperties>
</file>